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57" r:id="rId2"/>
  </p:sldMasterIdLst>
  <p:notesMasterIdLst>
    <p:notesMasterId r:id="rId20"/>
  </p:notesMasterIdLst>
  <p:handoutMasterIdLst>
    <p:handoutMasterId r:id="rId21"/>
  </p:handoutMasterIdLst>
  <p:sldIdLst>
    <p:sldId id="471" r:id="rId3"/>
    <p:sldId id="472" r:id="rId4"/>
    <p:sldId id="473" r:id="rId5"/>
    <p:sldId id="474" r:id="rId6"/>
    <p:sldId id="485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363" r:id="rId18"/>
    <p:sldId id="469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FF"/>
    <a:srgbClr val="FF0000"/>
    <a:srgbClr val="CC3399"/>
    <a:srgbClr val="FF6600"/>
    <a:srgbClr val="0000CC"/>
    <a:srgbClr val="FF3300"/>
    <a:srgbClr val="009900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79" d="100"/>
          <a:sy n="79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6CEE-D561-4A35-A540-BD1E3E22684D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4DD83-9F0B-4A19-B924-4CC845336D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37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488F4-144D-4260-A1FE-0DA28C3637A6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8673D-48A5-4D49-B9BE-6C22546738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58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6A709-46DE-482E-BDC3-5FBEE206EB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F966-A574-4D1A-8794-45BD008927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606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48F4-3ABC-48A9-8374-18716AF5AC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9136-F68D-42B4-A4AB-DAC51E2208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934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6C37-9ADD-4DB9-9AA9-AAD2DDC88A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6430-EAD5-461C-AEB0-BD65509AB2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738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04E25-6F47-4BC8-A7B2-C657839F4C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64B1-8A9E-4804-9C2B-02A9873F06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69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7A2A-BB9E-4FA5-9F26-5A427052713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8DD5-27D3-4230-87A2-251A2077AE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7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4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68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90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902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13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01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B691-F562-4643-B88E-F084628D08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6DBCD-F56F-44A2-A111-A10D57027C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8763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154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43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70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3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7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924F-6347-42DC-9BD3-F01107FF23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1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BF166-672A-488B-AA78-5203579431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1724D-8F57-4786-B4CF-43913E2BD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79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AAB8-E3A6-4D0F-86B7-569CD77F65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FC8D3-500E-4B04-95C1-DEC947F600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725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6D1C7-C285-4212-ADD2-5DEF82A059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A0DF-CFBC-4A8B-A101-BB3094332E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965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D0D98-FA9C-4966-91A0-54677B566F4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79C3B-07CF-4CE0-ABFD-E910AEC998F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483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C66B-4566-4285-8989-68D02F114D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EC08-AA87-4526-81F2-E65D2B56E28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58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803A6-4941-42DE-B30E-27D2E2B7CE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0CCF1-200F-415B-B94D-F634313BCD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937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2A07-4D3B-4664-8B72-2721BFC248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6B305-B6A5-4FF4-A070-F947F83AFB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0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B190A4-9B0A-48AD-9130-02F308BEFF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CDEA92-BE1C-4C29-9CCD-C97BBAA0015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2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02577-659D-4FA0-A0F9-68A2448829B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35C6-8751-41F4-91DB-D88550389D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7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0" y="214313"/>
            <a:ext cx="9144000" cy="1643062"/>
            <a:chOff x="0" y="428604"/>
            <a:chExt cx="9144000" cy="164306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42916"/>
              <a:ext cx="9144000" cy="785813"/>
            </a:xfrm>
            <a:prstGeom prst="rect">
              <a:avLst/>
            </a:prstGeom>
            <a:solidFill>
              <a:srgbClr val="0899F2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357291"/>
              <a:ext cx="9144000" cy="500063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  <p:pic>
          <p:nvPicPr>
            <p:cNvPr id="7" name="Рисунок 6" descr="belg1999_3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428604"/>
              <a:ext cx="1262062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683568" y="2204864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dk1"/>
                </a:solidFill>
                <a:latin typeface="Bookman Old Style" pitchFamily="18" charset="0"/>
              </a:rPr>
              <a:t>Особенности проведения государственной итоговой аттестации по программам среднего общего образования в 2017 году</a:t>
            </a:r>
            <a:endParaRPr lang="ru-RU" sz="2800" b="1" dirty="0">
              <a:latin typeface="Bookman Old Style" pitchFamily="18" charset="0"/>
              <a:ea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7776" y="465313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Ковалев Алексей Юрьевич, заместитель руководителя управления образования администрации </a:t>
            </a:r>
          </a:p>
          <a:p>
            <a:r>
              <a:rPr lang="ru-RU" i="1" dirty="0" smtClean="0"/>
              <a:t>города Белгорода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05617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1484785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КОНТРОЛЬ СОБЛЮДЕНИЯ ОБЯЗАТЕЛЬНЫХ ТРЕБОВАНИЙ ПОРЯДКА ПРОВЕДЕНИЯ ЭКЗАМЕНА В ППЭ</a:t>
            </a:r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700808"/>
            <a:ext cx="8640960" cy="489654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В ППЭ ВО ВРЕМЯ ПРОВЕДЕНИЯ ЭКЗАМЕНА </a:t>
            </a:r>
            <a:r>
              <a:rPr lang="ru-RU" sz="2400" cap="all" dirty="0" smtClean="0">
                <a:latin typeface="Bookman Old Style" pitchFamily="18" charset="0"/>
              </a:rPr>
              <a:t>присутствуют</a:t>
            </a:r>
            <a:r>
              <a:rPr lang="ru-RU" sz="2400" cap="all" dirty="0">
                <a:latin typeface="Bookman Old Style" pitchFamily="18" charset="0"/>
              </a:rPr>
              <a:t>: </a:t>
            </a:r>
          </a:p>
          <a:p>
            <a:pPr algn="just"/>
            <a:r>
              <a:rPr lang="ru-RU" sz="2400" dirty="0">
                <a:latin typeface="Bookman Old Style" pitchFamily="18" charset="0"/>
              </a:rPr>
              <a:t>- члены Главной экзаменационной комиссии департамента образования области, </a:t>
            </a:r>
          </a:p>
          <a:p>
            <a:pPr algn="just"/>
            <a:r>
              <a:rPr lang="ru-RU" sz="2400" dirty="0">
                <a:latin typeface="Bookman Old Style" pitchFamily="18" charset="0"/>
              </a:rPr>
              <a:t>- работники Федеральной службы по надзору и контролю в сфере образования и  управления по контролю и надзору в сфере образования Белгородской области,</a:t>
            </a:r>
          </a:p>
          <a:p>
            <a:pPr algn="just"/>
            <a:r>
              <a:rPr lang="ru-RU" sz="2400" dirty="0">
                <a:latin typeface="Bookman Old Style" pitchFamily="18" charset="0"/>
              </a:rPr>
              <a:t>- общественные наблюдатели, аккредитованные в установленном порядке и имеющие право  свободно перемещаться по ППЭ и аудиториям.</a:t>
            </a:r>
          </a:p>
        </p:txBody>
      </p:sp>
    </p:spTree>
    <p:extLst>
      <p:ext uri="{BB962C8B-B14F-4D97-AF65-F5344CB8AC3E}">
        <p14:creationId xmlns:p14="http://schemas.microsoft.com/office/powerpoint/2010/main" val="88447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692697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ПУНКТЫ ОБОРУДОВАНЫ: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6275" y="1163638"/>
            <a:ext cx="6946900" cy="46196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системами видеонаблюдения в режиме он-</a:t>
            </a:r>
            <a:r>
              <a:rPr lang="ru-RU" sz="2400" dirty="0" err="1">
                <a:solidFill>
                  <a:prstClr val="black"/>
                </a:solidFill>
              </a:rPr>
              <a:t>лайн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1204" name="Picture 4" descr="http://zlonov.ru/wp-content/uploads/monitor-FSTEC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81075"/>
            <a:ext cx="115093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19288" y="3087688"/>
            <a:ext cx="6945312" cy="46037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средствами подавления сигналов сотовой связи</a:t>
            </a:r>
          </a:p>
        </p:txBody>
      </p:sp>
      <p:pic>
        <p:nvPicPr>
          <p:cNvPr id="51206" name="Picture 6" descr="http://www.imagenestop.com/celular2/celular-prohibido-381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107473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958975" y="4076700"/>
            <a:ext cx="6945313" cy="120015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кнопкой тревожной сигнализации, подключенной к пульту управления вневедомственной охраны УМВД России по городу Белгороду</a:t>
            </a:r>
          </a:p>
        </p:txBody>
      </p:sp>
      <p:pic>
        <p:nvPicPr>
          <p:cNvPr id="51208" name="Picture 8" descr="http://lh6.ggpht.com/ZIBXQ58T1xX9AdTJHsAlqnae8R_m6LFBEmll0TgA_Ks_X__ZhrHWXg2CClURy4_Zc5I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21163"/>
            <a:ext cx="912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62150" y="5746750"/>
            <a:ext cx="6918325" cy="46037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prstClr val="black"/>
                </a:solidFill>
              </a:rPr>
              <a:t>пунктами </a:t>
            </a:r>
            <a:r>
              <a:rPr lang="ru-RU" sz="2400" dirty="0">
                <a:solidFill>
                  <a:prstClr val="black"/>
                </a:solidFill>
              </a:rPr>
              <a:t>медицинской помощи</a:t>
            </a:r>
          </a:p>
        </p:txBody>
      </p:sp>
      <p:pic>
        <p:nvPicPr>
          <p:cNvPr id="51210" name="Picture 10" descr="http://gsmunlock.su/images/p_images/red-cross1-200x200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550068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2" descr="http://www.armyuniverse.com/media/catalog/product/cache/1/image/9df78eab33525d08d6e5fb8d27136e95/9/6/1005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060575"/>
            <a:ext cx="185578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958975" y="2081213"/>
            <a:ext cx="6946900" cy="461962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металлоискателями</a:t>
            </a:r>
          </a:p>
        </p:txBody>
      </p:sp>
    </p:spTree>
    <p:extLst>
      <p:ext uri="{BB962C8B-B14F-4D97-AF65-F5344CB8AC3E}">
        <p14:creationId xmlns:p14="http://schemas.microsoft.com/office/powerpoint/2010/main" val="397643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1484785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2800" b="1" cap="all" dirty="0" smtClean="0">
              <a:latin typeface="Bookman Old Style" pitchFamily="18" charset="0"/>
            </a:endParaRPr>
          </a:p>
          <a:p>
            <a:pPr algn="ctr"/>
            <a:r>
              <a:rPr lang="ru-RU" sz="2800" b="1" cap="all" dirty="0" err="1" smtClean="0">
                <a:latin typeface="Bookman Old Style" pitchFamily="18" charset="0"/>
              </a:rPr>
              <a:t>Незавершение</a:t>
            </a:r>
            <a:r>
              <a:rPr lang="ru-RU" sz="2800" b="1" cap="all" dirty="0" smtClean="0">
                <a:latin typeface="Bookman Old Style" pitchFamily="18" charset="0"/>
              </a:rPr>
              <a:t> </a:t>
            </a:r>
            <a:r>
              <a:rPr lang="ru-RU" sz="2800" b="1" cap="all" dirty="0">
                <a:latin typeface="Bookman Old Style" pitchFamily="18" charset="0"/>
              </a:rPr>
              <a:t>экзамена по состоянию здоровья или пропуск </a:t>
            </a:r>
            <a:endParaRPr lang="ru-RU" sz="2800" b="1" cap="all" dirty="0" smtClean="0">
              <a:latin typeface="Bookman Old Style" pitchFamily="18" charset="0"/>
            </a:endParaRPr>
          </a:p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по </a:t>
            </a:r>
            <a:r>
              <a:rPr lang="ru-RU" sz="2800" b="1" cap="all" dirty="0">
                <a:latin typeface="Bookman Old Style" pitchFamily="18" charset="0"/>
              </a:rPr>
              <a:t>уважительной причине</a:t>
            </a:r>
            <a:endParaRPr lang="ru-RU" sz="2800" cap="all" dirty="0">
              <a:latin typeface="Bookman Old Style" pitchFamily="18" charset="0"/>
            </a:endParaRPr>
          </a:p>
          <a:p>
            <a:pPr algn="ctr"/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420" y="1621988"/>
            <a:ext cx="3672408" cy="13029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пропуска </a:t>
            </a:r>
            <a:r>
              <a:rPr lang="ru-RU" b="1" dirty="0">
                <a:latin typeface="Bookman Old Style" pitchFamily="18" charset="0"/>
              </a:rPr>
              <a:t>экзамен по состоянию здоровья или иным объективным причинам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7984" y="1619078"/>
            <a:ext cx="4318941" cy="1011022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невозможно </a:t>
            </a:r>
            <a:r>
              <a:rPr lang="ru-RU" dirty="0">
                <a:latin typeface="Bookman Old Style" pitchFamily="18" charset="0"/>
              </a:rPr>
              <a:t>завершить выполнение экзаменационной работы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9420" y="3789040"/>
            <a:ext cx="3746386" cy="1915024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родители </a:t>
            </a:r>
            <a:r>
              <a:rPr lang="ru-RU" sz="2000" b="1" dirty="0">
                <a:latin typeface="Bookman Old Style" pitchFamily="18" charset="0"/>
              </a:rPr>
              <a:t>обучающихся должны </a:t>
            </a:r>
            <a:r>
              <a:rPr lang="ru-RU" sz="2000" b="1" dirty="0" smtClean="0">
                <a:latin typeface="Bookman Old Style" pitchFamily="18" charset="0"/>
              </a:rPr>
              <a:t>поставить </a:t>
            </a:r>
            <a:r>
              <a:rPr lang="ru-RU" sz="2000" b="1" dirty="0">
                <a:latin typeface="Bookman Old Style" pitchFamily="18" charset="0"/>
              </a:rPr>
              <a:t>в известность классного </a:t>
            </a:r>
            <a:r>
              <a:rPr lang="ru-RU" sz="2000" b="1" dirty="0" smtClean="0">
                <a:latin typeface="Bookman Old Style" pitchFamily="18" charset="0"/>
              </a:rPr>
              <a:t>руководителя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7984" y="3386184"/>
            <a:ext cx="4462957" cy="3283176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latin typeface="Bookman Old Style" pitchFamily="18" charset="0"/>
              </a:rPr>
              <a:t>1) Участник ЕГЭ имеет </a:t>
            </a:r>
            <a:r>
              <a:rPr lang="ru-RU" dirty="0">
                <a:latin typeface="Bookman Old Style" pitchFamily="18" charset="0"/>
              </a:rPr>
              <a:t>право досрочно покинуть аудиторию, не завершив </a:t>
            </a:r>
            <a:r>
              <a:rPr lang="ru-RU" dirty="0" smtClean="0">
                <a:latin typeface="Bookman Old Style" pitchFamily="18" charset="0"/>
              </a:rPr>
              <a:t>экзамен,</a:t>
            </a:r>
          </a:p>
          <a:p>
            <a:pPr algn="just"/>
            <a:r>
              <a:rPr lang="ru-RU" dirty="0" smtClean="0">
                <a:latin typeface="Bookman Old Style" pitchFamily="18" charset="0"/>
              </a:rPr>
              <a:t>2) В </a:t>
            </a:r>
            <a:r>
              <a:rPr lang="ru-RU" dirty="0">
                <a:latin typeface="Bookman Old Style" pitchFamily="18" charset="0"/>
              </a:rPr>
              <a:t>тот же день необходимо обратиться в медицинское учреждение и предоставить в школу медицинский документ, а вместе с ним заявление о переносе экзамена на резервный день. </a:t>
            </a: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914108" y="3218511"/>
            <a:ext cx="512003" cy="335345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6584249" y="2799457"/>
            <a:ext cx="512006" cy="335345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6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1052737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ПОРЯДОК ПЕРЕСДАЧИ ЭКЗАМЕНОВ</a:t>
            </a:r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96752"/>
            <a:ext cx="3240360" cy="1152128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Bookman Old Style" pitchFamily="18" charset="0"/>
              </a:rPr>
              <a:t>ПОЛУЧИВШИМ НЕУДОВЛЕТВОРИТЕЛЬНЫЙ РЕЗУЛЬТАТ ПО ОДНОМУ ИЗ ОБЯЗАТЕЛЬНЫХ ПРЕДМЕТОВ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080" y="5049180"/>
            <a:ext cx="3263792" cy="1368152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ПОЛУЧИВШИМ НЕУДОВЛЕТВОРИТЕЛЬНЫЙ РЕЗУЛЬТАТ ПО УЧЕБНМ ПРЕДМЕТАМ ПО ВЫБОРУ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2564904"/>
            <a:ext cx="3240360" cy="23042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ookman Old Style" pitchFamily="18" charset="0"/>
              </a:rPr>
              <a:t>ПОЛУЧИВШИМ </a:t>
            </a:r>
            <a:r>
              <a:rPr lang="ru-RU" sz="1400" dirty="0" smtClean="0">
                <a:latin typeface="Bookman Old Style" pitchFamily="18" charset="0"/>
              </a:rPr>
              <a:t>НЕУДОВЛЕТВОРИТЕЛЬНЫЕ РЕЗУЛЬТАТЫ  БОЛЕЕ ЧЕМ </a:t>
            </a:r>
            <a:r>
              <a:rPr lang="ru-RU" sz="1400" dirty="0">
                <a:latin typeface="Bookman Old Style" pitchFamily="18" charset="0"/>
              </a:rPr>
              <a:t>ПО ОДНОМУ </a:t>
            </a:r>
            <a:r>
              <a:rPr lang="ru-RU" sz="1400" dirty="0" smtClean="0">
                <a:latin typeface="Bookman Old Style" pitchFamily="18" charset="0"/>
              </a:rPr>
              <a:t>ОБЯЗАТЕЛЬНОМУ ПРЕДМЕТУ ЛИБО ПОЛУЧИВШИМ ПОВТОРНО НЕУДОВЛЕТВОРИТЕЛЬНЫЙ РЕЗУЛЬТАТ ПО ОДНОМУ ИЗ ЭТИХ ПРЕДМЕТОВ НА ГИА В ДОПОЛНИТЕЛЬНЫЕ СРОКИ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558531" y="908720"/>
            <a:ext cx="5477964" cy="17281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ДОПУСКАЕТСЯ ПОВТОРНО К ГИА ПО ДАННОМУ ПРЕДМЕТУ </a:t>
            </a:r>
            <a:r>
              <a:rPr lang="ru-RU" b="1" dirty="0" smtClean="0">
                <a:latin typeface="Bookman Old Style" pitchFamily="18" charset="0"/>
              </a:rPr>
              <a:t>В ТЕКУЩЕМ ГОДУ  В РЕЗЕРВНЫЕ ДНИ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558530" y="2492896"/>
            <a:ext cx="5477965" cy="22322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ПРЕДОСТАВЛЯЕТСЯ ПРАВО ПРОЙТИ ГИА ПО СООТВЕТСТВУЮЩИМ ПРЕДМЕТАМ </a:t>
            </a:r>
            <a:r>
              <a:rPr lang="ru-RU" b="1" dirty="0" smtClean="0">
                <a:latin typeface="Bookman Old Style" pitchFamily="18" charset="0"/>
              </a:rPr>
              <a:t>НЕ РАНЕЕ 1 СЕНТЯБРЯ ТЕКУЩЕГО ГОДА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43549" y="4653136"/>
            <a:ext cx="5492946" cy="20882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ПРЕДОСТАВЛЯЕТСЯ ПРАВО ПРОЙТИ ГИА ПО СООТВЕТСТВУЮЩИМ ПРЕДМЕТАМ </a:t>
            </a:r>
            <a:r>
              <a:rPr lang="ru-RU" b="1" dirty="0" smtClean="0">
                <a:latin typeface="Bookman Old Style" pitchFamily="18" charset="0"/>
              </a:rPr>
              <a:t>НЕ РАНЕЕ ЧЕМ ЧЕРЕЗ ГОД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38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55562" cy="1052737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ПОЛУЧЕНИЕ РЕЗУЛЬТАТОВ </a:t>
            </a:r>
          </a:p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И СРОК ИХ ДЕЙСТВИЯ</a:t>
            </a:r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12776"/>
            <a:ext cx="8568952" cy="288032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Bookman Old Style" pitchFamily="18" charset="0"/>
              </a:rPr>
              <a:t>Результаты ЕГЭ каждого участника заносятся в федеральную информационную </a:t>
            </a:r>
            <a:r>
              <a:rPr lang="ru-RU" sz="2800" dirty="0" smtClean="0">
                <a:latin typeface="Bookman Old Style" pitchFamily="18" charset="0"/>
              </a:rPr>
              <a:t>систему.</a:t>
            </a:r>
          </a:p>
          <a:p>
            <a:pPr algn="ctr"/>
            <a:endParaRPr lang="ru-RU" sz="2800" dirty="0"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u="sng" dirty="0">
                <a:latin typeface="Bookman Old Style" pitchFamily="18" charset="0"/>
              </a:rPr>
              <a:t>Б</a:t>
            </a:r>
            <a:r>
              <a:rPr lang="ru-RU" sz="2800" u="sng" dirty="0" smtClean="0">
                <a:latin typeface="Bookman Old Style" pitchFamily="18" charset="0"/>
              </a:rPr>
              <a:t>умажных </a:t>
            </a:r>
            <a:r>
              <a:rPr lang="ru-RU" sz="2800" u="sng" dirty="0">
                <a:latin typeface="Bookman Old Style" pitchFamily="18" charset="0"/>
              </a:rPr>
              <a:t>свидетельств о результатах ЕГЭ не предусмотрено.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1237" y="4797152"/>
            <a:ext cx="8568952" cy="16561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Срок </a:t>
            </a:r>
            <a:r>
              <a:rPr lang="ru-RU" sz="2800" dirty="0">
                <a:latin typeface="Bookman Old Style" pitchFamily="18" charset="0"/>
              </a:rPr>
              <a:t>действия результатов - </a:t>
            </a:r>
            <a:r>
              <a:rPr lang="ru-RU" sz="2800" b="1" dirty="0">
                <a:latin typeface="Bookman Old Style" pitchFamily="18" charset="0"/>
              </a:rPr>
              <a:t>4</a:t>
            </a:r>
            <a:r>
              <a:rPr lang="ru-RU" sz="2800" dirty="0">
                <a:latin typeface="Bookman Old Style" pitchFamily="18" charset="0"/>
              </a:rPr>
              <a:t> </a:t>
            </a:r>
            <a:r>
              <a:rPr lang="ru-RU" sz="2800" b="1" dirty="0">
                <a:latin typeface="Bookman Old Style" pitchFamily="18" charset="0"/>
              </a:rPr>
              <a:t>года</a:t>
            </a:r>
            <a:r>
              <a:rPr lang="ru-RU" sz="2800" dirty="0">
                <a:latin typeface="Bookman Old Style" pitchFamily="18" charset="0"/>
              </a:rPr>
              <a:t>, следующих за годом получения таких результатов. </a:t>
            </a:r>
          </a:p>
        </p:txBody>
      </p:sp>
    </p:spTree>
    <p:extLst>
      <p:ext uri="{BB962C8B-B14F-4D97-AF65-F5344CB8AC3E}">
        <p14:creationId xmlns:p14="http://schemas.microsoft.com/office/powerpoint/2010/main" val="3008971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55562" cy="1052737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cap="all" smtClean="0">
                <a:latin typeface="Bookman Old Style" pitchFamily="18" charset="0"/>
              </a:rPr>
              <a:t>ПОДАЧА </a:t>
            </a:r>
            <a:r>
              <a:rPr lang="ru-RU" sz="2800" b="1" cap="all" smtClean="0">
                <a:latin typeface="Bookman Old Style" pitchFamily="18" charset="0"/>
              </a:rPr>
              <a:t>АПЕЛЛЯЦИЙ</a:t>
            </a:r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31640" y="1268760"/>
            <a:ext cx="6408712" cy="7200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Bookman Old Style" pitchFamily="18" charset="0"/>
              </a:rPr>
              <a:t>АПЕЛЛЯЦИЯ</a:t>
            </a:r>
            <a:endParaRPr lang="ru-RU" sz="3200" dirty="0"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728" y="2381250"/>
            <a:ext cx="4104456" cy="1263773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itchFamily="18" charset="0"/>
              </a:rPr>
              <a:t>о нарушении установленного порядка проведения экзамена со стороны организаторов экзамена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25181" y="2381251"/>
            <a:ext cx="4067299" cy="126377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itchFamily="18" charset="0"/>
              </a:rPr>
              <a:t>о несогласии с выставленными баллами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0571" y="4221088"/>
            <a:ext cx="4104456" cy="242353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ookman Old Style" pitchFamily="18" charset="0"/>
              </a:rPr>
              <a:t>участник ЕГЭ подает </a:t>
            </a:r>
            <a:r>
              <a:rPr lang="ru-RU" sz="2000" b="1" dirty="0">
                <a:latin typeface="Bookman Old Style" pitchFamily="18" charset="0"/>
              </a:rPr>
              <a:t>в день проведения экзамена</a:t>
            </a:r>
            <a:r>
              <a:rPr lang="ru-RU" sz="2000" dirty="0">
                <a:latin typeface="Bookman Old Style" pitchFamily="18" charset="0"/>
              </a:rPr>
              <a:t> уполномоченному представителю ГЭК, </a:t>
            </a:r>
            <a:r>
              <a:rPr lang="ru-RU" sz="2000" b="1" dirty="0">
                <a:latin typeface="Bookman Old Style" pitchFamily="18" charset="0"/>
              </a:rPr>
              <a:t>не покидая ППЭ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25181" y="4192306"/>
            <a:ext cx="4104456" cy="244827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Bookman Old Style" pitchFamily="18" charset="0"/>
              </a:rPr>
              <a:t>подается </a:t>
            </a:r>
            <a:r>
              <a:rPr lang="ru-RU" sz="1600" b="1" dirty="0">
                <a:latin typeface="Bookman Old Style" pitchFamily="18" charset="0"/>
              </a:rPr>
              <a:t>в течение двух рабочих дней после официального дня объявления результатов </a:t>
            </a:r>
            <a:r>
              <a:rPr lang="ru-RU" sz="1600" b="1" dirty="0" smtClean="0">
                <a:latin typeface="Bookman Old Style" pitchFamily="18" charset="0"/>
              </a:rPr>
              <a:t>экзамена</a:t>
            </a:r>
            <a:r>
              <a:rPr lang="ru-RU" sz="1600" dirty="0">
                <a:latin typeface="Bookman Old Style" pitchFamily="18" charset="0"/>
              </a:rPr>
              <a:t> </a:t>
            </a:r>
            <a:r>
              <a:rPr lang="ru-RU" sz="1600" dirty="0" smtClean="0">
                <a:latin typeface="Bookman Old Style" pitchFamily="18" charset="0"/>
              </a:rPr>
              <a:t>(заявление подается  </a:t>
            </a:r>
            <a:r>
              <a:rPr lang="ru-RU" sz="1600" dirty="0">
                <a:latin typeface="Bookman Old Style" pitchFamily="18" charset="0"/>
              </a:rPr>
              <a:t>в образовательную организацию, в которой участники ЕГЭ были допущены к экзаменам</a:t>
            </a:r>
            <a:r>
              <a:rPr lang="ru-RU" sz="1600" dirty="0" smtClean="0">
                <a:latin typeface="Bookman Old Style" pitchFamily="18" charset="0"/>
              </a:rPr>
              <a:t> </a:t>
            </a:r>
            <a:r>
              <a:rPr lang="ru-RU" sz="1600" dirty="0">
                <a:latin typeface="Bookman Old Style" pitchFamily="18" charset="0"/>
              </a:rPr>
              <a:t>по соответствующему </a:t>
            </a:r>
            <a:r>
              <a:rPr lang="ru-RU" sz="1600" dirty="0" smtClean="0">
                <a:latin typeface="Bookman Old Style" pitchFamily="18" charset="0"/>
              </a:rPr>
              <a:t>предмету)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7956376" y="1412776"/>
            <a:ext cx="720080" cy="864095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539552" y="1412776"/>
            <a:ext cx="648072" cy="864095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210145" y="3717032"/>
            <a:ext cx="161220" cy="360041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870963" y="3717032"/>
            <a:ext cx="161220" cy="360041"/>
          </a:xfrm>
          <a:prstGeom prst="down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77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77066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ИНФОРМАЦИОННАЯ ПОДДЕРЖКА ГИА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17650" y="3679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2" t="11416" r="14507" b="62176"/>
          <a:stretch/>
        </p:blipFill>
        <p:spPr bwMode="auto">
          <a:xfrm>
            <a:off x="107504" y="1052736"/>
            <a:ext cx="4711955" cy="1452222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0" t="10880" r="14050" b="16978"/>
          <a:stretch/>
        </p:blipFill>
        <p:spPr bwMode="auto">
          <a:xfrm>
            <a:off x="107504" y="2852936"/>
            <a:ext cx="4711955" cy="3782563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0" t="12978" r="12750" b="35733"/>
          <a:stretch/>
        </p:blipFill>
        <p:spPr bwMode="auto">
          <a:xfrm>
            <a:off x="4949875" y="4365104"/>
            <a:ext cx="4100090" cy="2270395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" t="12048" r="23791" b="24862"/>
          <a:stretch/>
        </p:blipFill>
        <p:spPr bwMode="auto">
          <a:xfrm>
            <a:off x="4995683" y="1017430"/>
            <a:ext cx="3680773" cy="1835506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11678" r="23026" b="25425"/>
          <a:stretch/>
        </p:blipFill>
        <p:spPr bwMode="auto">
          <a:xfrm>
            <a:off x="5166916" y="2234866"/>
            <a:ext cx="3883049" cy="1914214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47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9423B-B32F-4BCA-98E9-1A714115D34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597650"/>
            <a:ext cx="9144000" cy="266700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70638"/>
            <a:ext cx="9144000" cy="134937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286520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802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3501008"/>
            <a:ext cx="7632848" cy="25237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К </a:t>
            </a:r>
            <a:r>
              <a:rPr lang="ru-RU" sz="2000" dirty="0">
                <a:latin typeface="Bookman Old Style" pitchFamily="18" charset="0"/>
              </a:rPr>
              <a:t>экзаменам допускаются </a:t>
            </a:r>
            <a:r>
              <a:rPr lang="ru-RU" sz="2000" dirty="0" smtClean="0">
                <a:latin typeface="Bookman Old Style" pitchFamily="18" charset="0"/>
              </a:rPr>
              <a:t>обучающиеся не</a:t>
            </a:r>
            <a:r>
              <a:rPr lang="ru-RU" sz="2000" dirty="0">
                <a:latin typeface="Bookman Old Style" pitchFamily="18" charset="0"/>
              </a:rPr>
              <a:t> имеющие академической задолженности, в том числе за итоговое сочинение (изложение), и в полном объеме выполнившие учебный план, т.е. имеющие годовые отметки по всем предметам учебного плана за 10 и 11 класс  не ниже удовлетворительных.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527296"/>
            <a:ext cx="7776864" cy="2566000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К экзаменам 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допускаются 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обучающиеся не</a:t>
            </a:r>
            <a:r>
              <a:rPr lang="ru-RU" sz="2000" dirty="0">
                <a:solidFill>
                  <a:schemeClr val="tx1"/>
                </a:solidFill>
                <a:latin typeface="Bookman Old Style" pitchFamily="18" charset="0"/>
              </a:rPr>
              <a:t> имеющие академической задолженности, в том числе за итоговое сочинение (изложение), и в полном объеме выполнившие учебный план, т.е. имеющие годовые отметки по всем предметам учебного плана за 10 и 11 класс  не ниже удовлетворительных.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1556792"/>
            <a:ext cx="7776864" cy="158417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55562" cy="98072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ГОСУДАРСТВЕННАЯ ИТОГОВАЯ АТТЕСТАЦИЯ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700808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Единый государственный  экзамен </a:t>
            </a:r>
            <a:r>
              <a:rPr lang="ru-RU" sz="2000" dirty="0">
                <a:latin typeface="Bookman Old Style" pitchFamily="18" charset="0"/>
              </a:rPr>
              <a:t>– это национальный экзамен, который совмещает выпускной экзамен из средней школы и  вступительный экзамен в учреждения  профессионального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17039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98072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dirty="0" smtClean="0"/>
              <a:t>Подача </a:t>
            </a:r>
            <a:r>
              <a:rPr lang="ru-RU" sz="2800" b="1" cap="all" dirty="0"/>
              <a:t>заявления и определение количества предметов для сдачи</a:t>
            </a:r>
            <a:endParaRPr lang="ru-RU" sz="2800" cap="all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412776"/>
            <a:ext cx="7704856" cy="86409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Заявление </a:t>
            </a:r>
            <a:r>
              <a:rPr lang="ru-RU" sz="2400" dirty="0">
                <a:latin typeface="Bookman Old Style" pitchFamily="18" charset="0"/>
              </a:rPr>
              <a:t>на сдачу ЕГЭ необходимо подать </a:t>
            </a:r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>
                <a:latin typeface="Bookman Old Style" pitchFamily="18" charset="0"/>
              </a:rPr>
              <a:t>до </a:t>
            </a:r>
            <a:r>
              <a:rPr lang="ru-RU" sz="2400" b="1" dirty="0">
                <a:latin typeface="Bookman Old Style" pitchFamily="18" charset="0"/>
              </a:rPr>
              <a:t>1 февраля 2017 </a:t>
            </a:r>
            <a:r>
              <a:rPr lang="ru-RU" sz="2400" b="1" dirty="0" smtClean="0">
                <a:latin typeface="Bookman Old Style" pitchFamily="18" charset="0"/>
              </a:rPr>
              <a:t>года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7" y="2780928"/>
            <a:ext cx="3791453" cy="122413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Обязательные экзамены </a:t>
            </a:r>
            <a:r>
              <a:rPr lang="ru-RU" sz="2000" dirty="0">
                <a:latin typeface="Bookman Old Style" pitchFamily="18" charset="0"/>
              </a:rPr>
              <a:t>для выпускников </a:t>
            </a:r>
            <a:endParaRPr lang="ru-RU" sz="2000" dirty="0" smtClean="0">
              <a:latin typeface="Bookman Old Style" pitchFamily="18" charset="0"/>
            </a:endParaRP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2017 года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088" y="2780928"/>
            <a:ext cx="3528392" cy="122413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русский язык и математика 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11960" y="3361532"/>
            <a:ext cx="1055149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6699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75656" y="4437112"/>
            <a:ext cx="6120680" cy="144016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Остальные предметы сдаются участниками </a:t>
            </a:r>
            <a:r>
              <a:rPr lang="ru-RU" sz="2400" u="sng" dirty="0" smtClean="0">
                <a:latin typeface="Bookman Old Style" pitchFamily="18" charset="0"/>
              </a:rPr>
              <a:t>по выбору</a:t>
            </a:r>
            <a:r>
              <a:rPr lang="ru-RU" sz="2400" dirty="0" smtClean="0">
                <a:latin typeface="Bookman Old Style" pitchFamily="18" charset="0"/>
              </a:rPr>
              <a:t>.</a:t>
            </a:r>
            <a:endParaRPr lang="ru-RU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30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1628801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dirty="0" smtClean="0"/>
              <a:t>ДЛЯ ПОЛУЧЕНИЯ АТТЕСТАТА О СРЕДНЕМ ОБЩЕМ ОБРАЗОВАНИИ НЕОБХОДИМО НАБРАТЬ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cap="all" dirty="0" smtClean="0"/>
              <a:t>МИНИМАЛЬНОЕ КОЛИЧЕСТВО БАЛЛОВ</a:t>
            </a:r>
            <a:endParaRPr lang="ru-RU" sz="2800" cap="all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3797" y="2244272"/>
            <a:ext cx="2664296" cy="266429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РУССКИЙ ЯЗЫК </a:t>
            </a:r>
          </a:p>
          <a:p>
            <a:pPr algn="ctr"/>
            <a:r>
              <a:rPr lang="ru-RU" sz="4800" b="1" dirty="0" smtClean="0"/>
              <a:t>24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400" dirty="0" smtClean="0"/>
              <a:t>балла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88172" y="3933056"/>
            <a:ext cx="2664296" cy="266429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Базовая</a:t>
            </a:r>
          </a:p>
          <a:p>
            <a:pPr algn="ctr"/>
            <a:endParaRPr lang="ru-RU" sz="400" dirty="0"/>
          </a:p>
          <a:p>
            <a:pPr algn="ctr"/>
            <a:r>
              <a:rPr lang="ru-RU" sz="4800" b="1" dirty="0" smtClean="0"/>
              <a:t>3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2000" dirty="0" smtClean="0"/>
              <a:t>(по пятибалльной шкале оценивания)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68789" y="3933056"/>
            <a:ext cx="2664296" cy="2664296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Профильная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4800" b="1" dirty="0" smtClean="0"/>
              <a:t>27</a:t>
            </a:r>
            <a:r>
              <a:rPr lang="ru-RU" sz="4000" dirty="0" smtClean="0"/>
              <a:t> </a:t>
            </a:r>
          </a:p>
          <a:p>
            <a:pPr algn="ctr"/>
            <a:r>
              <a:rPr lang="ru-RU" sz="2400" dirty="0" smtClean="0"/>
              <a:t>баллов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95936" y="1916832"/>
            <a:ext cx="4176464" cy="1224136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МАТЕМАТИКА</a:t>
            </a:r>
            <a:endParaRPr lang="ru-RU" sz="3200" dirty="0"/>
          </a:p>
        </p:txBody>
      </p:sp>
      <p:sp>
        <p:nvSpPr>
          <p:cNvPr id="9" name="Стрелка вправо 8"/>
          <p:cNvSpPr/>
          <p:nvPr/>
        </p:nvSpPr>
        <p:spPr>
          <a:xfrm rot="4338440">
            <a:off x="7086794" y="3353097"/>
            <a:ext cx="720080" cy="363444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6241801">
            <a:off x="4523445" y="3353096"/>
            <a:ext cx="720080" cy="363444"/>
          </a:xfrm>
          <a:prstGeom prst="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7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55562" cy="1916832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cap="all" dirty="0" smtClean="0">
                <a:latin typeface="Bookman Old Style" pitchFamily="18" charset="0"/>
              </a:rPr>
              <a:t>МИНИМАЛЬНОЕ КОЛИЧЕСТВО БАЛЛОВ ЕГЭ, НЕОБХОДИМОЕ ДЛЯ ПОСТУПЛЕНИЯ В ОБРАЗОВАТЕЛЬНЫЕ ОРГАНИЗАЦИИ ВЫСШЕГО ОБРАЗОВАНИЯ НА ОБУЧЕНИЕ ПО ПРОГРАММАМ БАКАЛАВРИАТА И ПРОГРАММ СПЕЦИАЛИТЕТА  </a:t>
            </a:r>
            <a:endParaRPr lang="ru-RU" sz="2200" cap="all" dirty="0">
              <a:latin typeface="Bookman Old Style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47011"/>
              </p:ext>
            </p:extLst>
          </p:nvPr>
        </p:nvGraphicFramePr>
        <p:xfrm>
          <a:off x="545333" y="2276872"/>
          <a:ext cx="8064895" cy="412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1395"/>
                <a:gridCol w="1493500"/>
              </a:tblGrid>
              <a:tr h="432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БАЛЛЫ</a:t>
                      </a:r>
                      <a:endParaRPr lang="ru-RU" dirty="0"/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РУССКИЙ ЯЗЫК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36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МАТЕМАТИКА ПРОФИЛЬНОГО УРОВНЯ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27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ФИЗИКА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36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ХИМИЯ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36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ИНФОРМАТИКА И ИКТ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40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БИОЛОГИЯ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36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ИСТОРИЯ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32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ГЕОГРАФИЯ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37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ОБЩЕСТВОЗНАНИЕ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42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ЛИТЕРАТУРА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32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31317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Bookman Old Style" pitchFamily="18" charset="0"/>
                        </a:rPr>
                        <a:t>ИНОСТРАННЫЙ ЯЗЫК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22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1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98072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ВЫБОР УРОВНЯ ЕГЭ ПО МАТЕМАТИКЕ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294772"/>
            <a:ext cx="5262365" cy="86409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МАТЕМАТИКА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780928"/>
            <a:ext cx="3960440" cy="720080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БАЗОВЫЙ</a:t>
            </a:r>
            <a:r>
              <a:rPr lang="ru-RU" dirty="0" smtClean="0"/>
              <a:t> </a:t>
            </a:r>
            <a:r>
              <a:rPr lang="ru-RU" sz="2000" dirty="0" smtClean="0">
                <a:latin typeface="Bookman Old Style" pitchFamily="18" charset="0"/>
              </a:rPr>
              <a:t>УРОВЕНЬ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9085" y="2780928"/>
            <a:ext cx="3880048" cy="720080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ПРОФИЛЬНЫЙ УРОВЕНЬ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221088"/>
            <a:ext cx="3960440" cy="208823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АТТЕСТАТ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ПОСТУПЛЕНИЕ В ВУЗ НА НАПРАВЛЕНИЯ ПОДГОТОВКИ              БЕЗ МАТЕМАТИКИ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ctr"/>
            <a:r>
              <a:rPr lang="ru-RU" dirty="0" smtClean="0"/>
              <a:t>5-балльная система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221088"/>
            <a:ext cx="3952056" cy="2088232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ПОСТУПЛЕНИЕ В ВУЗ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100-балльная система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156176" y="3728051"/>
            <a:ext cx="576064" cy="288032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303748" y="3728051"/>
            <a:ext cx="576064" cy="288032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7164288" y="1484784"/>
            <a:ext cx="1296144" cy="1152128"/>
          </a:xfrm>
          <a:prstGeom prst="curvedLeftArrow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611560" y="1484784"/>
            <a:ext cx="1008112" cy="1152128"/>
          </a:xfrm>
          <a:prstGeom prst="curvedRightArrow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6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98072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ФОРМА ПРОВЕДЕНИЯ ЕГЭ ПО ИНОСТРАННЫМ ЯЗЫКАМ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63688" y="1294772"/>
            <a:ext cx="5262365" cy="864096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Bookman Old Style" pitchFamily="18" charset="0"/>
              </a:rPr>
              <a:t>ИНОСТРАННЫЙ ЯЗЫК</a:t>
            </a:r>
            <a:endParaRPr lang="ru-RU" sz="2800" b="1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2780928"/>
            <a:ext cx="3960440" cy="720080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ПИСЬМЕННАЯ ЧАСТЬ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39085" y="2780928"/>
            <a:ext cx="3880048" cy="720080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УСТНАЯ ЧАСТЬ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221088"/>
            <a:ext cx="3960440" cy="2088232"/>
          </a:xfrm>
          <a:prstGeom prst="roundRect">
            <a:avLst/>
          </a:prstGeom>
          <a:solidFill>
            <a:srgbClr val="CC3399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Bookman Old Style" pitchFamily="18" charset="0"/>
              </a:rPr>
              <a:t>80</a:t>
            </a:r>
            <a:r>
              <a:rPr lang="ru-RU" sz="32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Bookman Old Style" pitchFamily="18" charset="0"/>
              </a:rPr>
              <a:t>БАЛЛОВ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МАКСИМУМ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4221088"/>
            <a:ext cx="3952056" cy="2088232"/>
          </a:xfrm>
          <a:prstGeom prst="roundRect">
            <a:avLst/>
          </a:prstGeom>
          <a:solidFill>
            <a:srgbClr val="FF66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Bookman Old Style" pitchFamily="18" charset="0"/>
              </a:rPr>
              <a:t>20</a:t>
            </a:r>
            <a:r>
              <a:rPr lang="ru-RU" sz="3200" dirty="0" smtClean="0">
                <a:latin typeface="Bookman Old Style" pitchFamily="18" charset="0"/>
              </a:rPr>
              <a:t> </a:t>
            </a:r>
          </a:p>
          <a:p>
            <a:pPr algn="ctr"/>
            <a:r>
              <a:rPr lang="ru-RU" sz="3200" dirty="0" smtClean="0">
                <a:latin typeface="Bookman Old Style" pitchFamily="18" charset="0"/>
              </a:rPr>
              <a:t>БАЛЛОВ </a:t>
            </a:r>
          </a:p>
          <a:p>
            <a:pPr algn="ctr"/>
            <a:r>
              <a:rPr lang="ru-RU" sz="2000" dirty="0" smtClean="0">
                <a:latin typeface="Bookman Old Style" pitchFamily="18" charset="0"/>
              </a:rPr>
              <a:t>МАКСИМУМ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2672646">
            <a:off x="5835640" y="2332227"/>
            <a:ext cx="576064" cy="288032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594005" y="3700121"/>
            <a:ext cx="576064" cy="288032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1849435" y="3728052"/>
            <a:ext cx="576064" cy="288032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919566">
            <a:off x="2639494" y="2347909"/>
            <a:ext cx="576064" cy="288032"/>
          </a:xfrm>
          <a:prstGeom prst="rightArrow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18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98072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cap="all" dirty="0">
                <a:latin typeface="Bookman Old Style" pitchFamily="18" charset="0"/>
              </a:rPr>
              <a:t>Создание специальных условий </a:t>
            </a:r>
            <a:endParaRPr lang="ru-RU" sz="2800" b="1" cap="all" dirty="0" smtClean="0">
              <a:latin typeface="Bookman Old Style" pitchFamily="18" charset="0"/>
            </a:endParaRPr>
          </a:p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для </a:t>
            </a:r>
            <a:r>
              <a:rPr lang="ru-RU" sz="2800" b="1" cap="all" dirty="0">
                <a:latin typeface="Bookman Old Style" pitchFamily="18" charset="0"/>
              </a:rPr>
              <a:t>детей с ОВЗ</a:t>
            </a:r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96752"/>
            <a:ext cx="8640960" cy="5472608"/>
          </a:xfrm>
          <a:prstGeom prst="roundRect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ВЫБОР ФОРМЫ ПРОВЕДЕНИЯ ЭКЗАМЕНА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ПРЕДОСТАВЛЕНИЕ ОТДЕЛЬНОЙ АУДИТОРИИ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УВЕЛИЧЕНИЕ ПРОДОЛЖИТЕЛЬНОСТИ ЭКЗАМЕНА НА 1,5 ЧАСА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ОРГАНИЗАЦИЯ ПИТАНИЯ И ПЕРЕРЫВОВ ДЛЯ ПРОВЕДЕНИЯ НЕОБХОДИМЫХ МЕДИЦИНСКИХ ПРОЦЕДУР</a:t>
            </a:r>
          </a:p>
          <a:p>
            <a:endParaRPr lang="ru-RU" sz="2400" dirty="0" smtClean="0">
              <a:latin typeface="Bookman Old Style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Bookman Old Style" pitchFamily="18" charset="0"/>
              </a:rPr>
              <a:t>ВОЗМОЖНОСТЬ УЧАСТИЯ В ГИА НА ДОМУ</a:t>
            </a:r>
          </a:p>
        </p:txBody>
      </p:sp>
    </p:spTree>
    <p:extLst>
      <p:ext uri="{BB962C8B-B14F-4D97-AF65-F5344CB8AC3E}">
        <p14:creationId xmlns:p14="http://schemas.microsoft.com/office/powerpoint/2010/main" val="228751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55562" cy="980729"/>
          </a:xfrm>
          <a:prstGeom prst="rect">
            <a:avLst/>
          </a:prstGeom>
          <a:solidFill>
            <a:srgbClr val="008AF2"/>
          </a:solidFill>
          <a:ln>
            <a:noFill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cap="all" dirty="0" smtClean="0">
                <a:latin typeface="Bookman Old Style" pitchFamily="18" charset="0"/>
              </a:rPr>
              <a:t>ОТВЕТСТВЕННОСТЬ УЧАСТНИКОВ ГИА</a:t>
            </a:r>
            <a:endParaRPr lang="ru-RU" sz="2800" cap="all" dirty="0">
              <a:latin typeface="Bookman Old Style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268760"/>
            <a:ext cx="8568952" cy="2808312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При установлении факта наличия у участника экзамена  средств связи и электронно-вычислительной техники, справочных материалов, письменных заметок и иных средств хранения и передачи информации такой участник </a:t>
            </a:r>
            <a:endParaRPr lang="ru-RU" sz="2400" dirty="0" smtClean="0">
              <a:latin typeface="Bookman Old Style" pitchFamily="18" charset="0"/>
            </a:endParaRPr>
          </a:p>
          <a:p>
            <a:pPr algn="ctr"/>
            <a:r>
              <a:rPr lang="ru-RU" sz="2400" u="sng" dirty="0" smtClean="0">
                <a:latin typeface="Bookman Old Style" pitchFamily="18" charset="0"/>
              </a:rPr>
              <a:t>удаляется </a:t>
            </a:r>
            <a:r>
              <a:rPr lang="ru-RU" sz="2400" u="sng" dirty="0">
                <a:latin typeface="Bookman Old Style" pitchFamily="18" charset="0"/>
              </a:rPr>
              <a:t>с </a:t>
            </a:r>
            <a:r>
              <a:rPr lang="ru-RU" sz="2400" u="sng" dirty="0" smtClean="0">
                <a:latin typeface="Bookman Old Style" pitchFamily="18" charset="0"/>
              </a:rPr>
              <a:t>экзамена</a:t>
            </a:r>
            <a:endParaRPr lang="ru-RU" sz="2400" u="sng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3305" y="4437112"/>
            <a:ext cx="8568952" cy="201622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Bookman Old Style" pitchFamily="18" charset="0"/>
              </a:rPr>
              <a:t>К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обучающимся, возраст которых достиг 16 лет, возможно применение административной ответственности.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328823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587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Нарожняя Т.М.</dc:creator>
  <cp:lastModifiedBy>Новохацкая Н.А.</cp:lastModifiedBy>
  <cp:revision>671</cp:revision>
  <cp:lastPrinted>2017-01-23T13:01:26Z</cp:lastPrinted>
  <dcterms:created xsi:type="dcterms:W3CDTF">2015-04-22T03:43:30Z</dcterms:created>
  <dcterms:modified xsi:type="dcterms:W3CDTF">2017-01-26T05:26:43Z</dcterms:modified>
</cp:coreProperties>
</file>